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92" r:id="rId1"/>
  </p:sldMasterIdLst>
  <p:notesMasterIdLst>
    <p:notesMasterId r:id="rId23"/>
  </p:notesMasterIdLst>
  <p:sldIdLst>
    <p:sldId id="256" r:id="rId2"/>
    <p:sldId id="1835" r:id="rId3"/>
    <p:sldId id="1878" r:id="rId4"/>
    <p:sldId id="1879" r:id="rId5"/>
    <p:sldId id="1880" r:id="rId6"/>
    <p:sldId id="1881" r:id="rId7"/>
    <p:sldId id="1882" r:id="rId8"/>
    <p:sldId id="1883" r:id="rId9"/>
    <p:sldId id="269" r:id="rId10"/>
    <p:sldId id="273" r:id="rId11"/>
    <p:sldId id="281" r:id="rId12"/>
    <p:sldId id="283" r:id="rId13"/>
    <p:sldId id="1915" r:id="rId14"/>
    <p:sldId id="294" r:id="rId15"/>
    <p:sldId id="1891" r:id="rId16"/>
    <p:sldId id="1892" r:id="rId17"/>
    <p:sldId id="1916" r:id="rId18"/>
    <p:sldId id="1917" r:id="rId19"/>
    <p:sldId id="323" r:id="rId20"/>
    <p:sldId id="330" r:id="rId21"/>
    <p:sldId id="325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6"/>
    <p:restoredTop sz="94721"/>
  </p:normalViewPr>
  <p:slideViewPr>
    <p:cSldViewPr snapToGrid="0" snapToObjects="1">
      <p:cViewPr varScale="1">
        <p:scale>
          <a:sx n="107" d="100"/>
          <a:sy n="107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83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323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98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10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9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5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88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1334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007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21532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4539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841016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4479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22834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3296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34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7960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63341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206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30724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062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60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298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277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25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7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13" Type="http://schemas.openxmlformats.org/officeDocument/2006/relationships/image" Target="../media/image24.png" /><Relationship Id="rId18" Type="http://schemas.openxmlformats.org/officeDocument/2006/relationships/image" Target="../media/image29.png" /><Relationship Id="rId26" Type="http://schemas.openxmlformats.org/officeDocument/2006/relationships/image" Target="../media/image37.png" /><Relationship Id="rId3" Type="http://schemas.openxmlformats.org/officeDocument/2006/relationships/image" Target="../media/image14.png" /><Relationship Id="rId21" Type="http://schemas.openxmlformats.org/officeDocument/2006/relationships/image" Target="../media/image32.png" /><Relationship Id="rId7" Type="http://schemas.openxmlformats.org/officeDocument/2006/relationships/image" Target="../media/image18.png" /><Relationship Id="rId12" Type="http://schemas.openxmlformats.org/officeDocument/2006/relationships/image" Target="../media/image23.png" /><Relationship Id="rId17" Type="http://schemas.openxmlformats.org/officeDocument/2006/relationships/image" Target="../media/image28.png" /><Relationship Id="rId25" Type="http://schemas.openxmlformats.org/officeDocument/2006/relationships/image" Target="../media/image36.png" /><Relationship Id="rId2" Type="http://schemas.openxmlformats.org/officeDocument/2006/relationships/image" Target="../media/image13.png" /><Relationship Id="rId16" Type="http://schemas.openxmlformats.org/officeDocument/2006/relationships/image" Target="../media/image27.png" /><Relationship Id="rId20" Type="http://schemas.openxmlformats.org/officeDocument/2006/relationships/image" Target="../media/image3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11" Type="http://schemas.openxmlformats.org/officeDocument/2006/relationships/image" Target="../media/image22.png" /><Relationship Id="rId24" Type="http://schemas.openxmlformats.org/officeDocument/2006/relationships/image" Target="../media/image35.png" /><Relationship Id="rId5" Type="http://schemas.openxmlformats.org/officeDocument/2006/relationships/image" Target="../media/image16.png" /><Relationship Id="rId15" Type="http://schemas.openxmlformats.org/officeDocument/2006/relationships/image" Target="../media/image26.png" /><Relationship Id="rId23" Type="http://schemas.openxmlformats.org/officeDocument/2006/relationships/image" Target="../media/image34.png" /><Relationship Id="rId10" Type="http://schemas.openxmlformats.org/officeDocument/2006/relationships/image" Target="../media/image21.png" /><Relationship Id="rId19" Type="http://schemas.openxmlformats.org/officeDocument/2006/relationships/image" Target="../media/image30.png" /><Relationship Id="rId4" Type="http://schemas.openxmlformats.org/officeDocument/2006/relationships/image" Target="../media/image15.png" /><Relationship Id="rId9" Type="http://schemas.openxmlformats.org/officeDocument/2006/relationships/image" Target="../media/image20.png" /><Relationship Id="rId14" Type="http://schemas.openxmlformats.org/officeDocument/2006/relationships/image" Target="../media/image25.png" /><Relationship Id="rId22" Type="http://schemas.openxmlformats.org/officeDocument/2006/relationships/image" Target="../media/image33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 /><Relationship Id="rId13" Type="http://schemas.openxmlformats.org/officeDocument/2006/relationships/image" Target="../media/image49.png" /><Relationship Id="rId18" Type="http://schemas.openxmlformats.org/officeDocument/2006/relationships/image" Target="../media/image54.png" /><Relationship Id="rId26" Type="http://schemas.openxmlformats.org/officeDocument/2006/relationships/image" Target="../media/image95.png" /><Relationship Id="rId3" Type="http://schemas.openxmlformats.org/officeDocument/2006/relationships/image" Target="../media/image39.png" /><Relationship Id="rId21" Type="http://schemas.openxmlformats.org/officeDocument/2006/relationships/image" Target="../media/image57.png" /><Relationship Id="rId7" Type="http://schemas.openxmlformats.org/officeDocument/2006/relationships/image" Target="../media/image43.png" /><Relationship Id="rId12" Type="http://schemas.openxmlformats.org/officeDocument/2006/relationships/image" Target="../media/image48.png" /><Relationship Id="rId17" Type="http://schemas.openxmlformats.org/officeDocument/2006/relationships/image" Target="../media/image53.png" /><Relationship Id="rId25" Type="http://schemas.openxmlformats.org/officeDocument/2006/relationships/image" Target="../media/image92.png" /><Relationship Id="rId2" Type="http://schemas.openxmlformats.org/officeDocument/2006/relationships/image" Target="../media/image38.png" /><Relationship Id="rId16" Type="http://schemas.openxmlformats.org/officeDocument/2006/relationships/image" Target="../media/image52.png" /><Relationship Id="rId20" Type="http://schemas.openxmlformats.org/officeDocument/2006/relationships/image" Target="../media/image56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2.png" /><Relationship Id="rId11" Type="http://schemas.openxmlformats.org/officeDocument/2006/relationships/image" Target="../media/image47.png" /><Relationship Id="rId24" Type="http://schemas.openxmlformats.org/officeDocument/2006/relationships/image" Target="../media/image88.png" /><Relationship Id="rId5" Type="http://schemas.openxmlformats.org/officeDocument/2006/relationships/image" Target="../media/image41.png" /><Relationship Id="rId15" Type="http://schemas.openxmlformats.org/officeDocument/2006/relationships/image" Target="../media/image51.png" /><Relationship Id="rId23" Type="http://schemas.openxmlformats.org/officeDocument/2006/relationships/image" Target="../media/image59.png" /><Relationship Id="rId10" Type="http://schemas.openxmlformats.org/officeDocument/2006/relationships/image" Target="../media/image46.png" /><Relationship Id="rId19" Type="http://schemas.openxmlformats.org/officeDocument/2006/relationships/image" Target="../media/image55.png" /><Relationship Id="rId4" Type="http://schemas.openxmlformats.org/officeDocument/2006/relationships/image" Target="../media/image40.png" /><Relationship Id="rId9" Type="http://schemas.openxmlformats.org/officeDocument/2006/relationships/image" Target="../media/image45.png" /><Relationship Id="rId14" Type="http://schemas.openxmlformats.org/officeDocument/2006/relationships/image" Target="../media/image50.png" /><Relationship Id="rId22" Type="http://schemas.openxmlformats.org/officeDocument/2006/relationships/image" Target="../media/image58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 /><Relationship Id="rId13" Type="http://schemas.openxmlformats.org/officeDocument/2006/relationships/image" Target="../media/image49.png" /><Relationship Id="rId18" Type="http://schemas.openxmlformats.org/officeDocument/2006/relationships/image" Target="../media/image62.png" /><Relationship Id="rId26" Type="http://schemas.openxmlformats.org/officeDocument/2006/relationships/image" Target="../media/image99.png" /><Relationship Id="rId3" Type="http://schemas.openxmlformats.org/officeDocument/2006/relationships/image" Target="../media/image39.png" /><Relationship Id="rId21" Type="http://schemas.openxmlformats.org/officeDocument/2006/relationships/image" Target="../media/image58.png" /><Relationship Id="rId7" Type="http://schemas.openxmlformats.org/officeDocument/2006/relationships/image" Target="../media/image43.png" /><Relationship Id="rId12" Type="http://schemas.openxmlformats.org/officeDocument/2006/relationships/image" Target="../media/image48.png" /><Relationship Id="rId17" Type="http://schemas.openxmlformats.org/officeDocument/2006/relationships/image" Target="../media/image54.png" /><Relationship Id="rId25" Type="http://schemas.openxmlformats.org/officeDocument/2006/relationships/image" Target="../media/image95.png" /><Relationship Id="rId2" Type="http://schemas.openxmlformats.org/officeDocument/2006/relationships/image" Target="../media/image38.png" /><Relationship Id="rId16" Type="http://schemas.openxmlformats.org/officeDocument/2006/relationships/image" Target="../media/image61.png" /><Relationship Id="rId20" Type="http://schemas.openxmlformats.org/officeDocument/2006/relationships/image" Target="../media/image57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2.png" /><Relationship Id="rId11" Type="http://schemas.openxmlformats.org/officeDocument/2006/relationships/image" Target="../media/image47.png" /><Relationship Id="rId24" Type="http://schemas.openxmlformats.org/officeDocument/2006/relationships/image" Target="../media/image92.png" /><Relationship Id="rId5" Type="http://schemas.openxmlformats.org/officeDocument/2006/relationships/image" Target="../media/image41.png" /><Relationship Id="rId15" Type="http://schemas.openxmlformats.org/officeDocument/2006/relationships/image" Target="../media/image60.png" /><Relationship Id="rId23" Type="http://schemas.openxmlformats.org/officeDocument/2006/relationships/image" Target="../media/image88.png" /><Relationship Id="rId10" Type="http://schemas.openxmlformats.org/officeDocument/2006/relationships/image" Target="../media/image46.png" /><Relationship Id="rId19" Type="http://schemas.openxmlformats.org/officeDocument/2006/relationships/image" Target="../media/image63.png" /><Relationship Id="rId4" Type="http://schemas.openxmlformats.org/officeDocument/2006/relationships/image" Target="../media/image40.png" /><Relationship Id="rId9" Type="http://schemas.openxmlformats.org/officeDocument/2006/relationships/image" Target="../media/image45.png" /><Relationship Id="rId14" Type="http://schemas.openxmlformats.org/officeDocument/2006/relationships/image" Target="../media/image50.png" /><Relationship Id="rId22" Type="http://schemas.openxmlformats.org/officeDocument/2006/relationships/image" Target="../media/image59.png" /><Relationship Id="rId27" Type="http://schemas.openxmlformats.org/officeDocument/2006/relationships/image" Target="../media/image96.png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 /><Relationship Id="rId3" Type="http://schemas.openxmlformats.org/officeDocument/2006/relationships/image" Target="../media/image64.png" /><Relationship Id="rId7" Type="http://schemas.openxmlformats.org/officeDocument/2006/relationships/image" Target="../media/image68.png" /><Relationship Id="rId2" Type="http://schemas.openxmlformats.org/officeDocument/2006/relationships/image" Target="../media/image13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7.png" /><Relationship Id="rId5" Type="http://schemas.openxmlformats.org/officeDocument/2006/relationships/image" Target="../media/image66.png" /><Relationship Id="rId4" Type="http://schemas.openxmlformats.org/officeDocument/2006/relationships/image" Target="../media/image65.png" /><Relationship Id="rId9" Type="http://schemas.openxmlformats.org/officeDocument/2006/relationships/image" Target="../media/image70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5.png" /><Relationship Id="rId5" Type="http://schemas.openxmlformats.org/officeDocument/2006/relationships/image" Target="../media/image74.png" /><Relationship Id="rId4" Type="http://schemas.openxmlformats.org/officeDocument/2006/relationships/image" Target="../media/image73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6.png" /><Relationship Id="rId5" Type="http://schemas.openxmlformats.org/officeDocument/2006/relationships/image" Target="../media/image74.png" /><Relationship Id="rId4" Type="http://schemas.openxmlformats.org/officeDocument/2006/relationships/image" Target="../media/image73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 /><Relationship Id="rId7" Type="http://schemas.openxmlformats.org/officeDocument/2006/relationships/image" Target="../media/image77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4.png" /><Relationship Id="rId5" Type="http://schemas.openxmlformats.org/officeDocument/2006/relationships/image" Target="../media/image73.png" /><Relationship Id="rId4" Type="http://schemas.openxmlformats.org/officeDocument/2006/relationships/image" Target="../media/image72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 /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1.png" /><Relationship Id="rId4" Type="http://schemas.openxmlformats.org/officeDocument/2006/relationships/image" Target="../media/image80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7.xml" /><Relationship Id="rId5" Type="http://schemas.openxmlformats.org/officeDocument/2006/relationships/image" Target="../media/image3.png" /><Relationship Id="rId4" Type="http://schemas.openxmlformats.org/officeDocument/2006/relationships/image" Target="../media/image2.tiff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 /><Relationship Id="rId3" Type="http://schemas.openxmlformats.org/officeDocument/2006/relationships/image" Target="../media/image83.png" /><Relationship Id="rId7" Type="http://schemas.openxmlformats.org/officeDocument/2006/relationships/image" Target="../media/image87.png" /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6.png" /><Relationship Id="rId5" Type="http://schemas.openxmlformats.org/officeDocument/2006/relationships/image" Target="../media/image85.png" /><Relationship Id="rId4" Type="http://schemas.openxmlformats.org/officeDocument/2006/relationships/image" Target="../media/image84.png" /><Relationship Id="rId9" Type="http://schemas.openxmlformats.org/officeDocument/2006/relationships/image" Target="../media/image90.png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7.xml" /><Relationship Id="rId4" Type="http://schemas.openxmlformats.org/officeDocument/2006/relationships/image" Target="../media/image5.tiff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7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7.xml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7.xml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7.xml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7.xml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68988" y="19183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Decision Trees.</a:t>
            </a:r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ro-RO" sz="4000" dirty="0"/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086855" y="1152144"/>
            <a:ext cx="2743200" cy="1925320"/>
          </a:xfrm>
          <a:custGeom>
            <a:avLst/>
            <a:gdLst/>
            <a:ahLst/>
            <a:cxnLst/>
            <a:rect l="l" t="t" r="r" b="b"/>
            <a:pathLst>
              <a:path w="2743200" h="1925320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2575305" y="0"/>
                </a:lnTo>
                <a:lnTo>
                  <a:pt x="2619933" y="5998"/>
                </a:lnTo>
                <a:lnTo>
                  <a:pt x="2660038" y="22925"/>
                </a:lnTo>
                <a:lnTo>
                  <a:pt x="2694019" y="49180"/>
                </a:lnTo>
                <a:lnTo>
                  <a:pt x="2720274" y="83161"/>
                </a:lnTo>
                <a:lnTo>
                  <a:pt x="2737201" y="123266"/>
                </a:lnTo>
                <a:lnTo>
                  <a:pt x="2743200" y="167893"/>
                </a:lnTo>
                <a:lnTo>
                  <a:pt x="2743200" y="1756917"/>
                </a:lnTo>
                <a:lnTo>
                  <a:pt x="2737201" y="1801545"/>
                </a:lnTo>
                <a:lnTo>
                  <a:pt x="2720274" y="1841650"/>
                </a:lnTo>
                <a:lnTo>
                  <a:pt x="2694019" y="1875631"/>
                </a:lnTo>
                <a:lnTo>
                  <a:pt x="2660038" y="1901886"/>
                </a:lnTo>
                <a:lnTo>
                  <a:pt x="2619933" y="1918813"/>
                </a:lnTo>
                <a:lnTo>
                  <a:pt x="2575305" y="1924811"/>
                </a:lnTo>
                <a:lnTo>
                  <a:pt x="167894" y="1924811"/>
                </a:lnTo>
                <a:lnTo>
                  <a:pt x="123266" y="1918813"/>
                </a:lnTo>
                <a:lnTo>
                  <a:pt x="83161" y="1901886"/>
                </a:lnTo>
                <a:lnTo>
                  <a:pt x="49180" y="1875631"/>
                </a:lnTo>
                <a:lnTo>
                  <a:pt x="22925" y="1841650"/>
                </a:lnTo>
                <a:lnTo>
                  <a:pt x="5998" y="1801545"/>
                </a:lnTo>
                <a:lnTo>
                  <a:pt x="0" y="1756917"/>
                </a:lnTo>
                <a:lnTo>
                  <a:pt x="0" y="16789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639" y="1312697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2385" y="1312697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3904" y="1312697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39" y="1541170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2385" y="1541170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3904" y="1541170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0639" y="1998116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385" y="1998116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3904" y="1998116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639" y="2454935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02385" y="2454935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33904" y="2454935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639" y="2911881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02385" y="2911881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3904" y="2911881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90639" y="1300099"/>
          <a:ext cx="2741295" cy="1840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86765" y="1326133"/>
            <a:ext cx="77762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496567" y="1326133"/>
            <a:ext cx="413308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6650" y="1326133"/>
            <a:ext cx="422821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028" y="15511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0964" y="1551127"/>
            <a:ext cx="488289" cy="193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685" y="1554175"/>
            <a:ext cx="626211" cy="190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9028" y="1780032"/>
            <a:ext cx="269748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0964" y="1780032"/>
            <a:ext cx="435254" cy="193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3685" y="1783079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028" y="2008632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0964" y="2008632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55798" y="2011679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9028" y="2237232"/>
            <a:ext cx="316992" cy="193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70964" y="2237232"/>
            <a:ext cx="435254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55798" y="2240279"/>
            <a:ext cx="318135" cy="190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9028" y="24655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0964" y="2465527"/>
            <a:ext cx="435254" cy="193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3685" y="2468626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9028" y="2694177"/>
            <a:ext cx="269748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0964" y="2694177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5798" y="26972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028" y="2922777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0964" y="2922777"/>
            <a:ext cx="435254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55798" y="29258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22902" y="1380489"/>
            <a:ext cx="592531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9455" y="1780413"/>
            <a:ext cx="645795" cy="741045"/>
          </a:xfrm>
          <a:custGeom>
            <a:avLst/>
            <a:gdLst/>
            <a:ahLst/>
            <a:cxnLst/>
            <a:rect l="l" t="t" r="r" b="b"/>
            <a:pathLst>
              <a:path w="645795" h="741044">
                <a:moveTo>
                  <a:pt x="21209" y="658368"/>
                </a:moveTo>
                <a:lnTo>
                  <a:pt x="0" y="740791"/>
                </a:lnTo>
                <a:lnTo>
                  <a:pt x="78740" y="708279"/>
                </a:lnTo>
                <a:lnTo>
                  <a:pt x="65857" y="697103"/>
                </a:lnTo>
                <a:lnTo>
                  <a:pt x="46482" y="697103"/>
                </a:lnTo>
                <a:lnTo>
                  <a:pt x="36830" y="688720"/>
                </a:lnTo>
                <a:lnTo>
                  <a:pt x="45157" y="679144"/>
                </a:lnTo>
                <a:lnTo>
                  <a:pt x="21209" y="658368"/>
                </a:lnTo>
                <a:close/>
              </a:path>
              <a:path w="645795" h="741044">
                <a:moveTo>
                  <a:pt x="45157" y="679144"/>
                </a:moveTo>
                <a:lnTo>
                  <a:pt x="36830" y="688720"/>
                </a:lnTo>
                <a:lnTo>
                  <a:pt x="46482" y="697103"/>
                </a:lnTo>
                <a:lnTo>
                  <a:pt x="54813" y="687521"/>
                </a:lnTo>
                <a:lnTo>
                  <a:pt x="45157" y="679144"/>
                </a:lnTo>
                <a:close/>
              </a:path>
              <a:path w="645795" h="741044">
                <a:moveTo>
                  <a:pt x="54813" y="687521"/>
                </a:moveTo>
                <a:lnTo>
                  <a:pt x="46482" y="697103"/>
                </a:lnTo>
                <a:lnTo>
                  <a:pt x="65857" y="697103"/>
                </a:lnTo>
                <a:lnTo>
                  <a:pt x="54813" y="687521"/>
                </a:lnTo>
                <a:close/>
              </a:path>
              <a:path w="645795" h="741044">
                <a:moveTo>
                  <a:pt x="635762" y="0"/>
                </a:moveTo>
                <a:lnTo>
                  <a:pt x="45157" y="679144"/>
                </a:lnTo>
                <a:lnTo>
                  <a:pt x="54813" y="687521"/>
                </a:lnTo>
                <a:lnTo>
                  <a:pt x="645414" y="8382"/>
                </a:lnTo>
                <a:lnTo>
                  <a:pt x="635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32809" y="2521457"/>
            <a:ext cx="1195070" cy="463550"/>
          </a:xfrm>
          <a:custGeom>
            <a:avLst/>
            <a:gdLst/>
            <a:ahLst/>
            <a:cxnLst/>
            <a:rect l="l" t="t" r="r" b="b"/>
            <a:pathLst>
              <a:path w="1195070" h="463550">
                <a:moveTo>
                  <a:pt x="192277" y="0"/>
                </a:moveTo>
                <a:lnTo>
                  <a:pt x="1002538" y="0"/>
                </a:lnTo>
                <a:lnTo>
                  <a:pt x="1046619" y="6120"/>
                </a:lnTo>
                <a:lnTo>
                  <a:pt x="1087088" y="23553"/>
                </a:lnTo>
                <a:lnTo>
                  <a:pt x="1122789" y="50905"/>
                </a:lnTo>
                <a:lnTo>
                  <a:pt x="1152568" y="86783"/>
                </a:lnTo>
                <a:lnTo>
                  <a:pt x="1175269" y="129795"/>
                </a:lnTo>
                <a:lnTo>
                  <a:pt x="1189736" y="178547"/>
                </a:lnTo>
                <a:lnTo>
                  <a:pt x="1194815" y="231648"/>
                </a:lnTo>
                <a:lnTo>
                  <a:pt x="1189736" y="284748"/>
                </a:lnTo>
                <a:lnTo>
                  <a:pt x="1175269" y="333500"/>
                </a:lnTo>
                <a:lnTo>
                  <a:pt x="1152568" y="376512"/>
                </a:lnTo>
                <a:lnTo>
                  <a:pt x="1122789" y="412390"/>
                </a:lnTo>
                <a:lnTo>
                  <a:pt x="1087088" y="439742"/>
                </a:lnTo>
                <a:lnTo>
                  <a:pt x="1046619" y="457175"/>
                </a:lnTo>
                <a:lnTo>
                  <a:pt x="1002538" y="463296"/>
                </a:lnTo>
                <a:lnTo>
                  <a:pt x="192277" y="463296"/>
                </a:lnTo>
                <a:lnTo>
                  <a:pt x="148196" y="457175"/>
                </a:lnTo>
                <a:lnTo>
                  <a:pt x="107727" y="439742"/>
                </a:lnTo>
                <a:lnTo>
                  <a:pt x="72026" y="412390"/>
                </a:lnTo>
                <a:lnTo>
                  <a:pt x="42247" y="376512"/>
                </a:lnTo>
                <a:lnTo>
                  <a:pt x="19546" y="333500"/>
                </a:lnTo>
                <a:lnTo>
                  <a:pt x="5079" y="284748"/>
                </a:lnTo>
                <a:lnTo>
                  <a:pt x="0" y="231648"/>
                </a:lnTo>
                <a:lnTo>
                  <a:pt x="5079" y="178547"/>
                </a:lnTo>
                <a:lnTo>
                  <a:pt x="19546" y="129795"/>
                </a:lnTo>
                <a:lnTo>
                  <a:pt x="42247" y="86783"/>
                </a:lnTo>
                <a:lnTo>
                  <a:pt x="72026" y="50905"/>
                </a:lnTo>
                <a:lnTo>
                  <a:pt x="107727" y="23553"/>
                </a:lnTo>
                <a:lnTo>
                  <a:pt x="148196" y="6120"/>
                </a:lnTo>
                <a:lnTo>
                  <a:pt x="192277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06419" y="2555113"/>
            <a:ext cx="932408" cy="2225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63390" y="2707513"/>
            <a:ext cx="600417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30979" y="2013204"/>
            <a:ext cx="660400" cy="277495"/>
          </a:xfrm>
          <a:custGeom>
            <a:avLst/>
            <a:gdLst/>
            <a:ahLst/>
            <a:cxnLst/>
            <a:rect l="l" t="t" r="r" b="b"/>
            <a:pathLst>
              <a:path w="660400" h="277494">
                <a:moveTo>
                  <a:pt x="0" y="277368"/>
                </a:moveTo>
                <a:lnTo>
                  <a:pt x="659891" y="277368"/>
                </a:lnTo>
                <a:lnTo>
                  <a:pt x="659891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3054" y="2004948"/>
            <a:ext cx="563638" cy="2682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402" y="2524505"/>
            <a:ext cx="1195070" cy="457200"/>
          </a:xfrm>
          <a:custGeom>
            <a:avLst/>
            <a:gdLst/>
            <a:ahLst/>
            <a:cxnLst/>
            <a:rect l="l" t="t" r="r" b="b"/>
            <a:pathLst>
              <a:path w="1195070" h="457200">
                <a:moveTo>
                  <a:pt x="192277" y="0"/>
                </a:moveTo>
                <a:lnTo>
                  <a:pt x="1002538" y="0"/>
                </a:lnTo>
                <a:lnTo>
                  <a:pt x="1046619" y="6038"/>
                </a:lnTo>
                <a:lnTo>
                  <a:pt x="1087088" y="23237"/>
                </a:lnTo>
                <a:lnTo>
                  <a:pt x="1122789" y="50225"/>
                </a:lnTo>
                <a:lnTo>
                  <a:pt x="1152568" y="85628"/>
                </a:lnTo>
                <a:lnTo>
                  <a:pt x="1175269" y="128073"/>
                </a:lnTo>
                <a:lnTo>
                  <a:pt x="1189736" y="176188"/>
                </a:lnTo>
                <a:lnTo>
                  <a:pt x="1194815" y="228600"/>
                </a:lnTo>
                <a:lnTo>
                  <a:pt x="1189736" y="281011"/>
                </a:lnTo>
                <a:lnTo>
                  <a:pt x="1175269" y="329126"/>
                </a:lnTo>
                <a:lnTo>
                  <a:pt x="1152568" y="371571"/>
                </a:lnTo>
                <a:lnTo>
                  <a:pt x="1122789" y="406974"/>
                </a:lnTo>
                <a:lnTo>
                  <a:pt x="1087088" y="433962"/>
                </a:lnTo>
                <a:lnTo>
                  <a:pt x="1046619" y="451161"/>
                </a:lnTo>
                <a:lnTo>
                  <a:pt x="1002538" y="457200"/>
                </a:lnTo>
                <a:lnTo>
                  <a:pt x="192277" y="457200"/>
                </a:lnTo>
                <a:lnTo>
                  <a:pt x="148196" y="451161"/>
                </a:lnTo>
                <a:lnTo>
                  <a:pt x="107727" y="433962"/>
                </a:lnTo>
                <a:lnTo>
                  <a:pt x="72026" y="406974"/>
                </a:lnTo>
                <a:lnTo>
                  <a:pt x="42247" y="371571"/>
                </a:lnTo>
                <a:lnTo>
                  <a:pt x="19546" y="329126"/>
                </a:lnTo>
                <a:lnTo>
                  <a:pt x="5079" y="281011"/>
                </a:lnTo>
                <a:lnTo>
                  <a:pt x="0" y="228600"/>
                </a:lnTo>
                <a:lnTo>
                  <a:pt x="5079" y="176188"/>
                </a:lnTo>
                <a:lnTo>
                  <a:pt x="19546" y="128073"/>
                </a:lnTo>
                <a:lnTo>
                  <a:pt x="42247" y="85628"/>
                </a:lnTo>
                <a:lnTo>
                  <a:pt x="72026" y="50225"/>
                </a:lnTo>
                <a:lnTo>
                  <a:pt x="107727" y="23237"/>
                </a:lnTo>
                <a:lnTo>
                  <a:pt x="148196" y="6038"/>
                </a:lnTo>
                <a:lnTo>
                  <a:pt x="1922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8803" y="2555113"/>
            <a:ext cx="943813" cy="222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73396" y="2707513"/>
            <a:ext cx="596646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4836" y="1780285"/>
            <a:ext cx="672465" cy="744220"/>
          </a:xfrm>
          <a:custGeom>
            <a:avLst/>
            <a:gdLst/>
            <a:ahLst/>
            <a:cxnLst/>
            <a:rect l="l" t="t" r="r" b="b"/>
            <a:pathLst>
              <a:path w="672464" h="744219">
                <a:moveTo>
                  <a:pt x="616560" y="691835"/>
                </a:moveTo>
                <a:lnTo>
                  <a:pt x="592963" y="713105"/>
                </a:lnTo>
                <a:lnTo>
                  <a:pt x="672338" y="744219"/>
                </a:lnTo>
                <a:lnTo>
                  <a:pt x="660462" y="701294"/>
                </a:lnTo>
                <a:lnTo>
                  <a:pt x="625093" y="701294"/>
                </a:lnTo>
                <a:lnTo>
                  <a:pt x="616560" y="691835"/>
                </a:lnTo>
                <a:close/>
              </a:path>
              <a:path w="672464" h="744219">
                <a:moveTo>
                  <a:pt x="625977" y="683347"/>
                </a:moveTo>
                <a:lnTo>
                  <a:pt x="616560" y="691835"/>
                </a:lnTo>
                <a:lnTo>
                  <a:pt x="625093" y="701294"/>
                </a:lnTo>
                <a:lnTo>
                  <a:pt x="634491" y="692784"/>
                </a:lnTo>
                <a:lnTo>
                  <a:pt x="625977" y="683347"/>
                </a:lnTo>
                <a:close/>
              </a:path>
              <a:path w="672464" h="744219">
                <a:moveTo>
                  <a:pt x="649604" y="662051"/>
                </a:moveTo>
                <a:lnTo>
                  <a:pt x="625977" y="683347"/>
                </a:lnTo>
                <a:lnTo>
                  <a:pt x="634491" y="692784"/>
                </a:lnTo>
                <a:lnTo>
                  <a:pt x="625093" y="701294"/>
                </a:lnTo>
                <a:lnTo>
                  <a:pt x="660462" y="701294"/>
                </a:lnTo>
                <a:lnTo>
                  <a:pt x="649604" y="662051"/>
                </a:lnTo>
                <a:close/>
              </a:path>
              <a:path w="672464" h="744219">
                <a:moveTo>
                  <a:pt x="9398" y="0"/>
                </a:moveTo>
                <a:lnTo>
                  <a:pt x="0" y="8509"/>
                </a:lnTo>
                <a:lnTo>
                  <a:pt x="616560" y="691835"/>
                </a:lnTo>
                <a:lnTo>
                  <a:pt x="625977" y="68334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28971" y="2013204"/>
            <a:ext cx="624840" cy="277495"/>
          </a:xfrm>
          <a:custGeom>
            <a:avLst/>
            <a:gdLst/>
            <a:ahLst/>
            <a:cxnLst/>
            <a:rect l="l" t="t" r="r" b="b"/>
            <a:pathLst>
              <a:path w="624839" h="277494">
                <a:moveTo>
                  <a:pt x="0" y="277368"/>
                </a:moveTo>
                <a:lnTo>
                  <a:pt x="624839" y="277368"/>
                </a:lnTo>
                <a:lnTo>
                  <a:pt x="62483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21682" y="2004948"/>
            <a:ext cx="521576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50938" y="1380489"/>
            <a:ext cx="449579" cy="313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00088" y="1780539"/>
            <a:ext cx="635000" cy="741045"/>
          </a:xfrm>
          <a:custGeom>
            <a:avLst/>
            <a:gdLst/>
            <a:ahLst/>
            <a:cxnLst/>
            <a:rect l="l" t="t" r="r" b="b"/>
            <a:pathLst>
              <a:path w="635000" h="741044">
                <a:moveTo>
                  <a:pt x="20573" y="657987"/>
                </a:moveTo>
                <a:lnTo>
                  <a:pt x="0" y="740664"/>
                </a:lnTo>
                <a:lnTo>
                  <a:pt x="78485" y="707517"/>
                </a:lnTo>
                <a:lnTo>
                  <a:pt x="65715" y="696595"/>
                </a:lnTo>
                <a:lnTo>
                  <a:pt x="46100" y="696595"/>
                </a:lnTo>
                <a:lnTo>
                  <a:pt x="36448" y="688340"/>
                </a:lnTo>
                <a:lnTo>
                  <a:pt x="44734" y="678650"/>
                </a:lnTo>
                <a:lnTo>
                  <a:pt x="20573" y="657987"/>
                </a:lnTo>
                <a:close/>
              </a:path>
              <a:path w="635000" h="741044">
                <a:moveTo>
                  <a:pt x="44734" y="678650"/>
                </a:moveTo>
                <a:lnTo>
                  <a:pt x="36448" y="688340"/>
                </a:lnTo>
                <a:lnTo>
                  <a:pt x="46100" y="696595"/>
                </a:lnTo>
                <a:lnTo>
                  <a:pt x="54385" y="686905"/>
                </a:lnTo>
                <a:lnTo>
                  <a:pt x="44734" y="678650"/>
                </a:lnTo>
                <a:close/>
              </a:path>
              <a:path w="635000" h="741044">
                <a:moveTo>
                  <a:pt x="54385" y="686905"/>
                </a:moveTo>
                <a:lnTo>
                  <a:pt x="46100" y="696595"/>
                </a:lnTo>
                <a:lnTo>
                  <a:pt x="65715" y="696595"/>
                </a:lnTo>
                <a:lnTo>
                  <a:pt x="54385" y="686905"/>
                </a:lnTo>
                <a:close/>
              </a:path>
              <a:path w="635000" h="741044">
                <a:moveTo>
                  <a:pt x="625093" y="0"/>
                </a:moveTo>
                <a:lnTo>
                  <a:pt x="44734" y="678650"/>
                </a:lnTo>
                <a:lnTo>
                  <a:pt x="54385" y="686905"/>
                </a:lnTo>
                <a:lnTo>
                  <a:pt x="634745" y="8127"/>
                </a:lnTo>
                <a:lnTo>
                  <a:pt x="625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14109" y="2521457"/>
            <a:ext cx="1173480" cy="463550"/>
          </a:xfrm>
          <a:custGeom>
            <a:avLst/>
            <a:gdLst/>
            <a:ahLst/>
            <a:cxnLst/>
            <a:rect l="l" t="t" r="r" b="b"/>
            <a:pathLst>
              <a:path w="1173479" h="463550">
                <a:moveTo>
                  <a:pt x="188849" y="0"/>
                </a:moveTo>
                <a:lnTo>
                  <a:pt x="984631" y="0"/>
                </a:lnTo>
                <a:lnTo>
                  <a:pt x="1027922" y="6120"/>
                </a:lnTo>
                <a:lnTo>
                  <a:pt x="1067668" y="23553"/>
                </a:lnTo>
                <a:lnTo>
                  <a:pt x="1102733" y="50905"/>
                </a:lnTo>
                <a:lnTo>
                  <a:pt x="1131982" y="86783"/>
                </a:lnTo>
                <a:lnTo>
                  <a:pt x="1154279" y="129795"/>
                </a:lnTo>
                <a:lnTo>
                  <a:pt x="1168490" y="178547"/>
                </a:lnTo>
                <a:lnTo>
                  <a:pt x="1173480" y="231648"/>
                </a:lnTo>
                <a:lnTo>
                  <a:pt x="1168490" y="284748"/>
                </a:lnTo>
                <a:lnTo>
                  <a:pt x="1154279" y="333500"/>
                </a:lnTo>
                <a:lnTo>
                  <a:pt x="1131982" y="376512"/>
                </a:lnTo>
                <a:lnTo>
                  <a:pt x="1102733" y="412390"/>
                </a:lnTo>
                <a:lnTo>
                  <a:pt x="1067668" y="439742"/>
                </a:lnTo>
                <a:lnTo>
                  <a:pt x="1027922" y="457175"/>
                </a:lnTo>
                <a:lnTo>
                  <a:pt x="984631" y="463296"/>
                </a:lnTo>
                <a:lnTo>
                  <a:pt x="188849" y="463296"/>
                </a:lnTo>
                <a:lnTo>
                  <a:pt x="145557" y="457175"/>
                </a:lnTo>
                <a:lnTo>
                  <a:pt x="105811" y="439742"/>
                </a:lnTo>
                <a:lnTo>
                  <a:pt x="70746" y="412390"/>
                </a:lnTo>
                <a:lnTo>
                  <a:pt x="41497" y="376512"/>
                </a:lnTo>
                <a:lnTo>
                  <a:pt x="19200" y="333500"/>
                </a:lnTo>
                <a:lnTo>
                  <a:pt x="4989" y="284748"/>
                </a:lnTo>
                <a:lnTo>
                  <a:pt x="0" y="231648"/>
                </a:lnTo>
                <a:lnTo>
                  <a:pt x="4989" y="178547"/>
                </a:lnTo>
                <a:lnTo>
                  <a:pt x="19200" y="129795"/>
                </a:lnTo>
                <a:lnTo>
                  <a:pt x="41497" y="86783"/>
                </a:lnTo>
                <a:lnTo>
                  <a:pt x="70746" y="50905"/>
                </a:lnTo>
                <a:lnTo>
                  <a:pt x="105811" y="23553"/>
                </a:lnTo>
                <a:lnTo>
                  <a:pt x="145557" y="6120"/>
                </a:lnTo>
                <a:lnTo>
                  <a:pt x="18884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15734" y="2631313"/>
            <a:ext cx="635000" cy="2225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2013204"/>
            <a:ext cx="449580" cy="277495"/>
          </a:xfrm>
          <a:custGeom>
            <a:avLst/>
            <a:gdLst/>
            <a:ahLst/>
            <a:cxnLst/>
            <a:rect l="l" t="t" r="r" b="b"/>
            <a:pathLst>
              <a:path w="449579" h="277494">
                <a:moveTo>
                  <a:pt x="0" y="277368"/>
                </a:moveTo>
                <a:lnTo>
                  <a:pt x="449579" y="277368"/>
                </a:lnTo>
                <a:lnTo>
                  <a:pt x="4495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79284" y="2004948"/>
            <a:ext cx="349503" cy="2682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01890" y="2521457"/>
            <a:ext cx="1181100" cy="463550"/>
          </a:xfrm>
          <a:custGeom>
            <a:avLst/>
            <a:gdLst/>
            <a:ahLst/>
            <a:cxnLst/>
            <a:rect l="l" t="t" r="r" b="b"/>
            <a:pathLst>
              <a:path w="1181100" h="463550">
                <a:moveTo>
                  <a:pt x="189991" y="0"/>
                </a:moveTo>
                <a:lnTo>
                  <a:pt x="991107" y="0"/>
                </a:lnTo>
                <a:lnTo>
                  <a:pt x="1034662" y="6120"/>
                </a:lnTo>
                <a:lnTo>
                  <a:pt x="1074649" y="23553"/>
                </a:lnTo>
                <a:lnTo>
                  <a:pt x="1109926" y="50905"/>
                </a:lnTo>
                <a:lnTo>
                  <a:pt x="1139352" y="86783"/>
                </a:lnTo>
                <a:lnTo>
                  <a:pt x="1161784" y="129795"/>
                </a:lnTo>
                <a:lnTo>
                  <a:pt x="1176080" y="178547"/>
                </a:lnTo>
                <a:lnTo>
                  <a:pt x="1181100" y="231648"/>
                </a:lnTo>
                <a:lnTo>
                  <a:pt x="1176080" y="284748"/>
                </a:lnTo>
                <a:lnTo>
                  <a:pt x="1161784" y="333500"/>
                </a:lnTo>
                <a:lnTo>
                  <a:pt x="1139352" y="376512"/>
                </a:lnTo>
                <a:lnTo>
                  <a:pt x="1109926" y="412390"/>
                </a:lnTo>
                <a:lnTo>
                  <a:pt x="1074649" y="439742"/>
                </a:lnTo>
                <a:lnTo>
                  <a:pt x="1034662" y="457175"/>
                </a:lnTo>
                <a:lnTo>
                  <a:pt x="991107" y="463296"/>
                </a:lnTo>
                <a:lnTo>
                  <a:pt x="189991" y="463296"/>
                </a:lnTo>
                <a:lnTo>
                  <a:pt x="146437" y="457175"/>
                </a:lnTo>
                <a:lnTo>
                  <a:pt x="106450" y="439742"/>
                </a:lnTo>
                <a:lnTo>
                  <a:pt x="71173" y="412390"/>
                </a:lnTo>
                <a:lnTo>
                  <a:pt x="41747" y="376512"/>
                </a:lnTo>
                <a:lnTo>
                  <a:pt x="19315" y="333500"/>
                </a:lnTo>
                <a:lnTo>
                  <a:pt x="5019" y="284748"/>
                </a:lnTo>
                <a:lnTo>
                  <a:pt x="0" y="231648"/>
                </a:lnTo>
                <a:lnTo>
                  <a:pt x="5019" y="178547"/>
                </a:lnTo>
                <a:lnTo>
                  <a:pt x="19315" y="129795"/>
                </a:lnTo>
                <a:lnTo>
                  <a:pt x="41747" y="86783"/>
                </a:lnTo>
                <a:lnTo>
                  <a:pt x="71173" y="50905"/>
                </a:lnTo>
                <a:lnTo>
                  <a:pt x="106450" y="23553"/>
                </a:lnTo>
                <a:lnTo>
                  <a:pt x="146437" y="6120"/>
                </a:lnTo>
                <a:lnTo>
                  <a:pt x="189991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69021" y="2555113"/>
            <a:ext cx="932078" cy="2225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0566" y="2707513"/>
            <a:ext cx="588073" cy="222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6325" y="1780413"/>
            <a:ext cx="666115" cy="741045"/>
          </a:xfrm>
          <a:custGeom>
            <a:avLst/>
            <a:gdLst/>
            <a:ahLst/>
            <a:cxnLst/>
            <a:rect l="l" t="t" r="r" b="b"/>
            <a:pathLst>
              <a:path w="666115" h="741044">
                <a:moveTo>
                  <a:pt x="610348" y="688370"/>
                </a:moveTo>
                <a:lnTo>
                  <a:pt x="586740" y="709549"/>
                </a:lnTo>
                <a:lnTo>
                  <a:pt x="665988" y="740791"/>
                </a:lnTo>
                <a:lnTo>
                  <a:pt x="654244" y="697864"/>
                </a:lnTo>
                <a:lnTo>
                  <a:pt x="618871" y="697864"/>
                </a:lnTo>
                <a:lnTo>
                  <a:pt x="610348" y="688370"/>
                </a:lnTo>
                <a:close/>
              </a:path>
              <a:path w="666115" h="741044">
                <a:moveTo>
                  <a:pt x="619784" y="679905"/>
                </a:moveTo>
                <a:lnTo>
                  <a:pt x="610348" y="688370"/>
                </a:lnTo>
                <a:lnTo>
                  <a:pt x="618871" y="697864"/>
                </a:lnTo>
                <a:lnTo>
                  <a:pt x="628269" y="689356"/>
                </a:lnTo>
                <a:lnTo>
                  <a:pt x="619784" y="679905"/>
                </a:lnTo>
                <a:close/>
              </a:path>
              <a:path w="666115" h="741044">
                <a:moveTo>
                  <a:pt x="643508" y="658622"/>
                </a:moveTo>
                <a:lnTo>
                  <a:pt x="619784" y="679905"/>
                </a:lnTo>
                <a:lnTo>
                  <a:pt x="628269" y="689356"/>
                </a:lnTo>
                <a:lnTo>
                  <a:pt x="618871" y="697864"/>
                </a:lnTo>
                <a:lnTo>
                  <a:pt x="654244" y="697864"/>
                </a:lnTo>
                <a:lnTo>
                  <a:pt x="643508" y="658622"/>
                </a:lnTo>
                <a:close/>
              </a:path>
              <a:path w="666115" h="741044">
                <a:moveTo>
                  <a:pt x="9398" y="0"/>
                </a:moveTo>
                <a:lnTo>
                  <a:pt x="0" y="8382"/>
                </a:lnTo>
                <a:lnTo>
                  <a:pt x="610348" y="688370"/>
                </a:lnTo>
                <a:lnTo>
                  <a:pt x="619784" y="679905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75804" y="2013204"/>
            <a:ext cx="390525" cy="277495"/>
          </a:xfrm>
          <a:custGeom>
            <a:avLst/>
            <a:gdLst/>
            <a:ahLst/>
            <a:cxnLst/>
            <a:rect l="l" t="t" r="r" b="b"/>
            <a:pathLst>
              <a:path w="390525" h="277494">
                <a:moveTo>
                  <a:pt x="0" y="277368"/>
                </a:moveTo>
                <a:lnTo>
                  <a:pt x="390144" y="277368"/>
                </a:lnTo>
                <a:lnTo>
                  <a:pt x="39014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68514" y="2004948"/>
            <a:ext cx="306324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Shape 52">
            <a:extLst>
              <a:ext uri="{FF2B5EF4-FFF2-40B4-BE49-F238E27FC236}">
                <a16:creationId xmlns:a16="http://schemas.microsoft.com/office/drawing/2014/main" id="{E8730DA9-9F7F-BB46-BD11-FF7A58DE95D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What is a good attribute?</a:t>
            </a:r>
          </a:p>
        </p:txBody>
      </p:sp>
      <p:sp>
        <p:nvSpPr>
          <p:cNvPr id="89" name="Shape 53">
            <a:extLst>
              <a:ext uri="{FF2B5EF4-FFF2-40B4-BE49-F238E27FC236}">
                <a16:creationId xmlns:a16="http://schemas.microsoft.com/office/drawing/2014/main" id="{4E54FCB6-AFFE-674B-9B32-2CB2DD7865B8}"/>
              </a:ext>
            </a:extLst>
          </p:cNvPr>
          <p:cNvSpPr txBox="1"/>
          <p:nvPr/>
        </p:nvSpPr>
        <p:spPr>
          <a:xfrm>
            <a:off x="225507" y="3419626"/>
            <a:ext cx="8790431" cy="1623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Which attribute provides </a:t>
            </a:r>
            <a:r>
              <a:rPr lang="en" sz="1800" dirty="0">
                <a:solidFill>
                  <a:srgbClr val="FF0000"/>
                </a:solidFill>
              </a:rPr>
              <a:t>better</a:t>
            </a:r>
            <a:r>
              <a:rPr lang="en" sz="1800" dirty="0"/>
              <a:t> splitting?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Why?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Because the resulting subsets are more </a:t>
            </a:r>
            <a:r>
              <a:rPr lang="en" sz="1800" dirty="0">
                <a:solidFill>
                  <a:srgbClr val="FF0000"/>
                </a:solidFill>
              </a:rPr>
              <a:t>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Knowing the value of this attribute gives us </a:t>
            </a:r>
            <a:r>
              <a:rPr lang="en" sz="1800" dirty="0">
                <a:solidFill>
                  <a:srgbClr val="FF0000"/>
                </a:solidFill>
              </a:rPr>
              <a:t>more information</a:t>
            </a:r>
            <a:r>
              <a:rPr lang="en" sz="1800" dirty="0"/>
              <a:t> about the label</a:t>
            </a:r>
          </a:p>
          <a:p>
            <a:pPr marL="720000" lvl="0" rtl="0">
              <a:spcBef>
                <a:spcPts val="0"/>
              </a:spcBef>
            </a:pPr>
            <a:r>
              <a:rPr lang="en" sz="1800" dirty="0">
                <a:solidFill>
                  <a:srgbClr val="FF0000"/>
                </a:solidFill>
              </a:rPr>
              <a:t>	(the entropy of the subsets is lower)</a:t>
            </a:r>
          </a:p>
        </p:txBody>
      </p:sp>
    </p:spTree>
    <p:extLst>
      <p:ext uri="{BB962C8B-B14F-4D97-AF65-F5344CB8AC3E}">
        <p14:creationId xmlns:p14="http://schemas.microsoft.com/office/powerpoint/2010/main" val="6571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68596" y="2175636"/>
            <a:ext cx="684110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2708" y="2297557"/>
            <a:ext cx="397116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47489" y="1520063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8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5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9" y="498094"/>
                </a:moveTo>
                <a:lnTo>
                  <a:pt x="470882" y="522717"/>
                </a:lnTo>
                <a:lnTo>
                  <a:pt x="483235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9" y="498094"/>
                </a:lnTo>
                <a:close/>
              </a:path>
              <a:path w="530225" h="622300">
                <a:moveTo>
                  <a:pt x="29210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10100" y="1722120"/>
            <a:ext cx="596265" cy="253365"/>
          </a:xfrm>
          <a:custGeom>
            <a:avLst/>
            <a:gdLst/>
            <a:ahLst/>
            <a:cxnLst/>
            <a:rect l="l" t="t" r="r" b="b"/>
            <a:pathLst>
              <a:path w="596264" h="253364">
                <a:moveTo>
                  <a:pt x="0" y="252983"/>
                </a:moveTo>
                <a:lnTo>
                  <a:pt x="595884" y="252983"/>
                </a:lnTo>
                <a:lnTo>
                  <a:pt x="59588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02428" y="1719072"/>
            <a:ext cx="49011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Shape 52">
            <a:extLst>
              <a:ext uri="{FF2B5EF4-FFF2-40B4-BE49-F238E27FC236}">
                <a16:creationId xmlns:a16="http://schemas.microsoft.com/office/drawing/2014/main" id="{2DE162C6-2EF3-0E42-9C36-EC7EA5699DB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97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22542" y="151282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4" y="498475"/>
                </a:moveTo>
                <a:lnTo>
                  <a:pt x="0" y="623315"/>
                </a:lnTo>
                <a:lnTo>
                  <a:pt x="116204" y="570230"/>
                </a:lnTo>
                <a:lnTo>
                  <a:pt x="104876" y="561086"/>
                </a:lnTo>
                <a:lnTo>
                  <a:pt x="74675" y="561086"/>
                </a:lnTo>
                <a:lnTo>
                  <a:pt x="44957" y="537209"/>
                </a:lnTo>
                <a:lnTo>
                  <a:pt x="56920" y="522379"/>
                </a:lnTo>
                <a:lnTo>
                  <a:pt x="27304" y="498475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7" y="537209"/>
                </a:lnTo>
                <a:lnTo>
                  <a:pt x="74675" y="561086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5" y="561086"/>
                </a:lnTo>
                <a:lnTo>
                  <a:pt x="104876" y="561086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1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46773" y="2230577"/>
            <a:ext cx="400596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77914" y="1712086"/>
            <a:ext cx="329183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F1DB86A-4824-CB42-B719-6098FF26BD8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0.918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6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239232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2">
            <a:extLst>
              <a:ext uri="{FF2B5EF4-FFF2-40B4-BE49-F238E27FC236}">
                <a16:creationId xmlns:a16="http://schemas.microsoft.com/office/drawing/2014/main" id="{B1820F84-DBD7-F949-9A04-5856272928D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  <p:sp>
        <p:nvSpPr>
          <p:cNvPr id="27" name="Shape 53">
            <a:extLst>
              <a:ext uri="{FF2B5EF4-FFF2-40B4-BE49-F238E27FC236}">
                <a16:creationId xmlns:a16="http://schemas.microsoft.com/office/drawing/2014/main" id="{F4184A79-21EC-D349-9BDC-9CC4E849C5D6}"/>
              </a:ext>
            </a:extLst>
          </p:cNvPr>
          <p:cNvSpPr txBox="1"/>
          <p:nvPr/>
        </p:nvSpPr>
        <p:spPr>
          <a:xfrm>
            <a:off x="219985" y="1019908"/>
            <a:ext cx="8852300" cy="3736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is a technique that reduces the size of a decision tree by removing branches of the tree which provide little predictive power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It is a </a:t>
            </a:r>
            <a:r>
              <a:rPr lang="en" sz="2200" b="1" dirty="0"/>
              <a:t>regularization</a:t>
            </a:r>
            <a:r>
              <a:rPr lang="en" sz="2200" dirty="0"/>
              <a:t> method that reduces the complexity of the final model, thus reducing overfitting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200" dirty="0">
                <a:solidFill>
                  <a:srgbClr val="FF0000"/>
                </a:solidFill>
              </a:rPr>
              <a:t>Decision trees are prone to overfitting!</a:t>
            </a:r>
          </a:p>
          <a:p>
            <a:pPr lvl="0" rtl="0">
              <a:spcBef>
                <a:spcPts val="0"/>
              </a:spcBef>
            </a:pPr>
            <a:endParaRPr lang="en" sz="2200" dirty="0">
              <a:solidFill>
                <a:srgbClr val="FF0000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methods: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Pre-pruning: Stop the tree building algorithm before it fully classifies the data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Post-pruning: Build the complete tree, then replace some non-leaf nodes with leaf nodes if this improves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13966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(54|5)= 0.29 &lt; </m:t>
                      </m:r>
                      <m:r>
                        <a:rPr lang="en-US" sz="1600" i="1" spc="3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𝜃</m:t>
                      </m:r>
                      <m:r>
                        <a:rPr lang="en-US" sz="1600" i="1" spc="44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</m:t>
                      </m:r>
                    </m:oMath>
                  </m:oMathPara>
                </a14:m>
                <a:endParaRPr lang="en-US" sz="1600" baseline="-16339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  <a:blipFill>
                <a:blip r:embed="rId2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5"/>
          <p:cNvSpPr txBox="1"/>
          <p:nvPr/>
        </p:nvSpPr>
        <p:spPr>
          <a:xfrm>
            <a:off x="6636384" y="694436"/>
            <a:ext cx="9150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chemeClr val="tx1"/>
                </a:solidFill>
                <a:latin typeface="Cambria Math"/>
                <a:cs typeface="Cambria Math"/>
              </a:rPr>
              <a:t>𝜽</a:t>
            </a:r>
            <a:r>
              <a:rPr sz="1500" spc="7" baseline="-16666" dirty="0">
                <a:solidFill>
                  <a:schemeClr val="tx1"/>
                </a:solidFill>
                <a:latin typeface="Cambria Math"/>
                <a:cs typeface="Cambria Math"/>
              </a:rPr>
              <a:t>𝒆𝒏𝒕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= 𝟎.</a:t>
            </a:r>
            <a:r>
              <a:rPr sz="1400" spc="-8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𝟒</a:t>
            </a:r>
          </a:p>
        </p:txBody>
      </p:sp>
      <p:sp>
        <p:nvSpPr>
          <p:cNvPr id="39" name="object 39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5093" y="3393947"/>
            <a:ext cx="505968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6415" y="3733419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30" y="494880"/>
                </a:moveTo>
                <a:lnTo>
                  <a:pt x="0" y="571703"/>
                </a:lnTo>
                <a:lnTo>
                  <a:pt x="83566" y="555053"/>
                </a:lnTo>
                <a:lnTo>
                  <a:pt x="70140" y="537768"/>
                </a:lnTo>
                <a:lnTo>
                  <a:pt x="54101" y="537768"/>
                </a:lnTo>
                <a:lnTo>
                  <a:pt x="46228" y="527735"/>
                </a:lnTo>
                <a:lnTo>
                  <a:pt x="56283" y="519927"/>
                </a:lnTo>
                <a:lnTo>
                  <a:pt x="36830" y="494880"/>
                </a:lnTo>
                <a:close/>
              </a:path>
              <a:path w="734059" h="572135">
                <a:moveTo>
                  <a:pt x="56283" y="519927"/>
                </a:moveTo>
                <a:lnTo>
                  <a:pt x="46228" y="527735"/>
                </a:lnTo>
                <a:lnTo>
                  <a:pt x="54101" y="537768"/>
                </a:lnTo>
                <a:lnTo>
                  <a:pt x="64105" y="529997"/>
                </a:lnTo>
                <a:lnTo>
                  <a:pt x="56283" y="519927"/>
                </a:lnTo>
                <a:close/>
              </a:path>
              <a:path w="734059" h="572135">
                <a:moveTo>
                  <a:pt x="64105" y="529997"/>
                </a:moveTo>
                <a:lnTo>
                  <a:pt x="54101" y="537768"/>
                </a:lnTo>
                <a:lnTo>
                  <a:pt x="70140" y="537768"/>
                </a:lnTo>
                <a:lnTo>
                  <a:pt x="64105" y="529997"/>
                </a:lnTo>
                <a:close/>
              </a:path>
              <a:path w="734059" h="572135">
                <a:moveTo>
                  <a:pt x="725805" y="0"/>
                </a:moveTo>
                <a:lnTo>
                  <a:pt x="56283" y="519927"/>
                </a:lnTo>
                <a:lnTo>
                  <a:pt x="64105" y="529997"/>
                </a:lnTo>
                <a:lnTo>
                  <a:pt x="733552" y="9905"/>
                </a:lnTo>
                <a:lnTo>
                  <a:pt x="725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02602" y="3733291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67" y="530809"/>
                </a:moveTo>
                <a:lnTo>
                  <a:pt x="669290" y="556158"/>
                </a:lnTo>
                <a:lnTo>
                  <a:pt x="753109" y="571741"/>
                </a:lnTo>
                <a:lnTo>
                  <a:pt x="736629" y="538492"/>
                </a:lnTo>
                <a:lnTo>
                  <a:pt x="698626" y="538492"/>
                </a:lnTo>
                <a:lnTo>
                  <a:pt x="688467" y="530809"/>
                </a:lnTo>
                <a:close/>
              </a:path>
              <a:path w="753109" h="572135">
                <a:moveTo>
                  <a:pt x="696111" y="520705"/>
                </a:moveTo>
                <a:lnTo>
                  <a:pt x="688467" y="530809"/>
                </a:lnTo>
                <a:lnTo>
                  <a:pt x="698626" y="538492"/>
                </a:lnTo>
                <a:lnTo>
                  <a:pt x="706247" y="528370"/>
                </a:lnTo>
                <a:lnTo>
                  <a:pt x="696111" y="520705"/>
                </a:lnTo>
                <a:close/>
              </a:path>
              <a:path w="753109" h="572135">
                <a:moveTo>
                  <a:pt x="715264" y="495388"/>
                </a:moveTo>
                <a:lnTo>
                  <a:pt x="696111" y="520705"/>
                </a:lnTo>
                <a:lnTo>
                  <a:pt x="706247" y="528370"/>
                </a:lnTo>
                <a:lnTo>
                  <a:pt x="698626" y="538492"/>
                </a:lnTo>
                <a:lnTo>
                  <a:pt x="736629" y="538492"/>
                </a:lnTo>
                <a:lnTo>
                  <a:pt x="715264" y="495388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60"/>
                </a:lnTo>
                <a:lnTo>
                  <a:pt x="688467" y="530809"/>
                </a:lnTo>
                <a:lnTo>
                  <a:pt x="696111" y="52070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76820" y="3738245"/>
            <a:ext cx="76200" cy="567055"/>
          </a:xfrm>
          <a:custGeom>
            <a:avLst/>
            <a:gdLst/>
            <a:ahLst/>
            <a:cxnLst/>
            <a:rect l="l" t="t" r="r" b="b"/>
            <a:pathLst>
              <a:path w="76200" h="567054">
                <a:moveTo>
                  <a:pt x="31659" y="490705"/>
                </a:moveTo>
                <a:lnTo>
                  <a:pt x="0" y="491248"/>
                </a:lnTo>
                <a:lnTo>
                  <a:pt x="39370" y="566788"/>
                </a:lnTo>
                <a:lnTo>
                  <a:pt x="69748" y="503402"/>
                </a:lnTo>
                <a:lnTo>
                  <a:pt x="31876" y="503402"/>
                </a:lnTo>
                <a:lnTo>
                  <a:pt x="31659" y="490705"/>
                </a:lnTo>
                <a:close/>
              </a:path>
              <a:path w="76200" h="567054">
                <a:moveTo>
                  <a:pt x="44359" y="490487"/>
                </a:moveTo>
                <a:lnTo>
                  <a:pt x="31659" y="490705"/>
                </a:lnTo>
                <a:lnTo>
                  <a:pt x="31876" y="503402"/>
                </a:lnTo>
                <a:lnTo>
                  <a:pt x="44576" y="503186"/>
                </a:lnTo>
                <a:lnTo>
                  <a:pt x="44359" y="490487"/>
                </a:lnTo>
                <a:close/>
              </a:path>
              <a:path w="76200" h="567054">
                <a:moveTo>
                  <a:pt x="76200" y="489940"/>
                </a:moveTo>
                <a:lnTo>
                  <a:pt x="44359" y="490487"/>
                </a:lnTo>
                <a:lnTo>
                  <a:pt x="44576" y="503186"/>
                </a:lnTo>
                <a:lnTo>
                  <a:pt x="31876" y="503402"/>
                </a:lnTo>
                <a:lnTo>
                  <a:pt x="69748" y="503402"/>
                </a:lnTo>
                <a:lnTo>
                  <a:pt x="76200" y="489940"/>
                </a:lnTo>
                <a:close/>
              </a:path>
              <a:path w="76200" h="567054">
                <a:moveTo>
                  <a:pt x="35940" y="0"/>
                </a:moveTo>
                <a:lnTo>
                  <a:pt x="23240" y="253"/>
                </a:lnTo>
                <a:lnTo>
                  <a:pt x="31659" y="490705"/>
                </a:lnTo>
                <a:lnTo>
                  <a:pt x="44359" y="490487"/>
                </a:lnTo>
                <a:lnTo>
                  <a:pt x="35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1765" y="4222699"/>
            <a:ext cx="591311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70853" y="4306061"/>
            <a:ext cx="614680" cy="335280"/>
          </a:xfrm>
          <a:custGeom>
            <a:avLst/>
            <a:gdLst/>
            <a:ahLst/>
            <a:cxnLst/>
            <a:rect l="l" t="t" r="r" b="b"/>
            <a:pathLst>
              <a:path w="614679" h="335279">
                <a:moveTo>
                  <a:pt x="98806" y="0"/>
                </a:moveTo>
                <a:lnTo>
                  <a:pt x="515366" y="0"/>
                </a:lnTo>
                <a:lnTo>
                  <a:pt x="546612" y="8546"/>
                </a:lnTo>
                <a:lnTo>
                  <a:pt x="573737" y="32345"/>
                </a:lnTo>
                <a:lnTo>
                  <a:pt x="595119" y="68634"/>
                </a:lnTo>
                <a:lnTo>
                  <a:pt x="609138" y="114653"/>
                </a:lnTo>
                <a:lnTo>
                  <a:pt x="614172" y="167639"/>
                </a:lnTo>
                <a:lnTo>
                  <a:pt x="609138" y="220626"/>
                </a:lnTo>
                <a:lnTo>
                  <a:pt x="595119" y="266645"/>
                </a:lnTo>
                <a:lnTo>
                  <a:pt x="573737" y="302934"/>
                </a:lnTo>
                <a:lnTo>
                  <a:pt x="546612" y="326733"/>
                </a:lnTo>
                <a:lnTo>
                  <a:pt x="515366" y="335280"/>
                </a:lnTo>
                <a:lnTo>
                  <a:pt x="98806" y="335280"/>
                </a:lnTo>
                <a:lnTo>
                  <a:pt x="40434" y="302934"/>
                </a:lnTo>
                <a:lnTo>
                  <a:pt x="19052" y="266645"/>
                </a:lnTo>
                <a:lnTo>
                  <a:pt x="5033" y="220626"/>
                </a:lnTo>
                <a:lnTo>
                  <a:pt x="0" y="167639"/>
                </a:lnTo>
                <a:lnTo>
                  <a:pt x="5033" y="114653"/>
                </a:lnTo>
                <a:lnTo>
                  <a:pt x="19052" y="68634"/>
                </a:lnTo>
                <a:lnTo>
                  <a:pt x="40434" y="32345"/>
                </a:lnTo>
                <a:lnTo>
                  <a:pt x="67559" y="8546"/>
                </a:lnTo>
                <a:lnTo>
                  <a:pt x="9880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69990" y="4351934"/>
            <a:ext cx="288543" cy="22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6358" y="4222699"/>
            <a:ext cx="591718" cy="448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64933" y="1121028"/>
            <a:ext cx="506374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7271" y="1461135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29" y="494791"/>
                </a:moveTo>
                <a:lnTo>
                  <a:pt x="0" y="571626"/>
                </a:lnTo>
                <a:lnTo>
                  <a:pt x="83565" y="554989"/>
                </a:lnTo>
                <a:lnTo>
                  <a:pt x="70156" y="537717"/>
                </a:lnTo>
                <a:lnTo>
                  <a:pt x="54101" y="537717"/>
                </a:lnTo>
                <a:lnTo>
                  <a:pt x="46227" y="527684"/>
                </a:lnTo>
                <a:lnTo>
                  <a:pt x="56297" y="519866"/>
                </a:lnTo>
                <a:lnTo>
                  <a:pt x="36829" y="494791"/>
                </a:lnTo>
                <a:close/>
              </a:path>
              <a:path w="734059" h="572135">
                <a:moveTo>
                  <a:pt x="56297" y="519866"/>
                </a:moveTo>
                <a:lnTo>
                  <a:pt x="46227" y="527684"/>
                </a:lnTo>
                <a:lnTo>
                  <a:pt x="54101" y="537717"/>
                </a:lnTo>
                <a:lnTo>
                  <a:pt x="64116" y="529938"/>
                </a:lnTo>
                <a:lnTo>
                  <a:pt x="56297" y="519866"/>
                </a:lnTo>
                <a:close/>
              </a:path>
              <a:path w="734059" h="572135">
                <a:moveTo>
                  <a:pt x="64116" y="529938"/>
                </a:moveTo>
                <a:lnTo>
                  <a:pt x="54101" y="537717"/>
                </a:lnTo>
                <a:lnTo>
                  <a:pt x="70156" y="537717"/>
                </a:lnTo>
                <a:lnTo>
                  <a:pt x="64116" y="529938"/>
                </a:lnTo>
                <a:close/>
              </a:path>
              <a:path w="734059" h="572135">
                <a:moveTo>
                  <a:pt x="725804" y="0"/>
                </a:moveTo>
                <a:lnTo>
                  <a:pt x="56297" y="519866"/>
                </a:lnTo>
                <a:lnTo>
                  <a:pt x="64116" y="529938"/>
                </a:lnTo>
                <a:lnTo>
                  <a:pt x="733551" y="9905"/>
                </a:lnTo>
                <a:lnTo>
                  <a:pt x="725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3457" y="1461008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73" y="530801"/>
                </a:moveTo>
                <a:lnTo>
                  <a:pt x="669290" y="556132"/>
                </a:lnTo>
                <a:lnTo>
                  <a:pt x="753110" y="571753"/>
                </a:lnTo>
                <a:lnTo>
                  <a:pt x="736611" y="538479"/>
                </a:lnTo>
                <a:lnTo>
                  <a:pt x="698626" y="538479"/>
                </a:lnTo>
                <a:lnTo>
                  <a:pt x="688473" y="530801"/>
                </a:lnTo>
                <a:close/>
              </a:path>
              <a:path w="753109" h="572135">
                <a:moveTo>
                  <a:pt x="696141" y="520677"/>
                </a:moveTo>
                <a:lnTo>
                  <a:pt x="688473" y="530801"/>
                </a:lnTo>
                <a:lnTo>
                  <a:pt x="698626" y="538479"/>
                </a:lnTo>
                <a:lnTo>
                  <a:pt x="706247" y="528319"/>
                </a:lnTo>
                <a:lnTo>
                  <a:pt x="696141" y="520677"/>
                </a:lnTo>
                <a:close/>
              </a:path>
              <a:path w="753109" h="572135">
                <a:moveTo>
                  <a:pt x="715264" y="495426"/>
                </a:moveTo>
                <a:lnTo>
                  <a:pt x="696141" y="520677"/>
                </a:lnTo>
                <a:lnTo>
                  <a:pt x="706247" y="528319"/>
                </a:lnTo>
                <a:lnTo>
                  <a:pt x="698626" y="538479"/>
                </a:lnTo>
                <a:lnTo>
                  <a:pt x="736611" y="538479"/>
                </a:lnTo>
                <a:lnTo>
                  <a:pt x="715264" y="495426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59"/>
                </a:lnTo>
                <a:lnTo>
                  <a:pt x="688473" y="530801"/>
                </a:lnTo>
                <a:lnTo>
                  <a:pt x="696141" y="520677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55231" y="1466088"/>
            <a:ext cx="76200" cy="547370"/>
          </a:xfrm>
          <a:custGeom>
            <a:avLst/>
            <a:gdLst/>
            <a:ahLst/>
            <a:cxnLst/>
            <a:rect l="l" t="t" r="r" b="b"/>
            <a:pathLst>
              <a:path w="76200" h="547369">
                <a:moveTo>
                  <a:pt x="0" y="470788"/>
                </a:moveTo>
                <a:lnTo>
                  <a:pt x="37465" y="547243"/>
                </a:lnTo>
                <a:lnTo>
                  <a:pt x="69852" y="483743"/>
                </a:lnTo>
                <a:lnTo>
                  <a:pt x="31623" y="483743"/>
                </a:lnTo>
                <a:lnTo>
                  <a:pt x="31723" y="471000"/>
                </a:lnTo>
                <a:lnTo>
                  <a:pt x="0" y="470788"/>
                </a:lnTo>
                <a:close/>
              </a:path>
              <a:path w="76200" h="547369">
                <a:moveTo>
                  <a:pt x="48133" y="0"/>
                </a:moveTo>
                <a:lnTo>
                  <a:pt x="35433" y="0"/>
                </a:lnTo>
                <a:lnTo>
                  <a:pt x="31623" y="483743"/>
                </a:lnTo>
                <a:lnTo>
                  <a:pt x="44323" y="483743"/>
                </a:lnTo>
                <a:lnTo>
                  <a:pt x="48133" y="0"/>
                </a:lnTo>
                <a:close/>
              </a:path>
              <a:path w="76200" h="547369">
                <a:moveTo>
                  <a:pt x="44422" y="471085"/>
                </a:moveTo>
                <a:lnTo>
                  <a:pt x="44323" y="483743"/>
                </a:lnTo>
                <a:lnTo>
                  <a:pt x="69852" y="483743"/>
                </a:lnTo>
                <a:lnTo>
                  <a:pt x="76200" y="471297"/>
                </a:lnTo>
                <a:lnTo>
                  <a:pt x="44422" y="471085"/>
                </a:lnTo>
                <a:close/>
              </a:path>
              <a:path w="76200" h="547369">
                <a:moveTo>
                  <a:pt x="44423" y="471000"/>
                </a:moveTo>
                <a:lnTo>
                  <a:pt x="31723" y="471000"/>
                </a:lnTo>
                <a:lnTo>
                  <a:pt x="44422" y="471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81978" y="2028189"/>
            <a:ext cx="433831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39890" y="2165350"/>
            <a:ext cx="320039" cy="201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5381" y="1966290"/>
            <a:ext cx="591312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4990" y="1966290"/>
            <a:ext cx="591311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635D9535-8298-B541-AD01-CB9080EBFC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Pre-pruning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089D117F-F309-2A47-8D5C-B7FB8701C643}"/>
              </a:ext>
            </a:extLst>
          </p:cNvPr>
          <p:cNvSpPr txBox="1"/>
          <p:nvPr/>
        </p:nvSpPr>
        <p:spPr>
          <a:xfrm>
            <a:off x="271102" y="856915"/>
            <a:ext cx="5684626" cy="398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Pre-pruning implies early stopping: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If some condition is met, the current node will not be split, even if it is not 100% 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It will become a leaf node with the label of the majority class in the current set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(the class distribution could be used as prediction confidence)</a:t>
            </a:r>
          </a:p>
          <a:p>
            <a:pPr lvl="0" rtl="0">
              <a:spcBef>
                <a:spcPts val="0"/>
              </a:spcBef>
            </a:pPr>
            <a:endParaRPr lang="en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Common stopping criteria include setting a threshold on: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Entropy (or Gini </a:t>
            </a:r>
            <a:r>
              <a:rPr lang="en" sz="1800" dirty="0" err="1"/>
              <a:t>Impur</a:t>
            </a:r>
            <a:r>
              <a:rPr lang="ro-RO" sz="1800" dirty="0"/>
              <a:t>i</a:t>
            </a:r>
            <a:r>
              <a:rPr lang="en" sz="1800" dirty="0"/>
              <a:t>ty) of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Number of samples in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Gain of the best-splitting attribute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Depth of the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CDB8CA-F16A-964C-962C-2D44F78CA4F5}"/>
              </a:ext>
            </a:extLst>
          </p:cNvPr>
          <p:cNvSpPr txBox="1"/>
          <p:nvPr/>
        </p:nvSpPr>
        <p:spPr>
          <a:xfrm>
            <a:off x="7571747" y="453513"/>
            <a:ext cx="1071092" cy="7386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 threshold on entropy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BF6299-5EE1-F74D-8FF6-AA25AE7DFF27}"/>
              </a:ext>
            </a:extLst>
          </p:cNvPr>
          <p:cNvSpPr txBox="1"/>
          <p:nvPr/>
        </p:nvSpPr>
        <p:spPr>
          <a:xfrm>
            <a:off x="5583566" y="4734923"/>
            <a:ext cx="1726692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91.52% confidence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FEC9C799-20B9-4C4E-A903-029EAB784738}"/>
              </a:ext>
            </a:extLst>
          </p:cNvPr>
          <p:cNvSpPr/>
          <p:nvPr/>
        </p:nvSpPr>
        <p:spPr>
          <a:xfrm>
            <a:off x="6920350" y="2793930"/>
            <a:ext cx="343229" cy="48323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656E57-1B8A-5E40-BD37-985A310A19D9}"/>
              </a:ext>
            </a:extLst>
          </p:cNvPr>
          <p:cNvSpPr txBox="1"/>
          <p:nvPr/>
        </p:nvSpPr>
        <p:spPr>
          <a:xfrm>
            <a:off x="7404197" y="2773937"/>
            <a:ext cx="1620706" cy="5232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Stop, even if node can be split</a:t>
            </a:r>
          </a:p>
        </p:txBody>
      </p:sp>
    </p:spTree>
    <p:extLst>
      <p:ext uri="{BB962C8B-B14F-4D97-AF65-F5344CB8AC3E}">
        <p14:creationId xmlns:p14="http://schemas.microsoft.com/office/powerpoint/2010/main" val="23987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9" grpId="0" animBg="1"/>
      <p:bldP spid="70" grpId="0" animBg="1"/>
      <p:bldP spid="71" grpId="0" animBg="1"/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46826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5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111" name="Picture 110" descr="A close up of a map&#10;&#10;Description automatically generated">
            <a:extLst>
              <a:ext uri="{FF2B5EF4-FFF2-40B4-BE49-F238E27FC236}">
                <a16:creationId xmlns:a16="http://schemas.microsoft.com/office/drawing/2014/main" id="{05833B24-4CDF-034E-83A3-B805BC76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22" y="909425"/>
            <a:ext cx="5392203" cy="29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9A08C0B-8A2A-3D4A-9FE7-4468CFF3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25" y="907112"/>
            <a:ext cx="5396400" cy="2974578"/>
          </a:xfrm>
          <a:prstGeom prst="rect">
            <a:avLst/>
          </a:prstGeom>
        </p:spPr>
      </p:pic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41324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3814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98220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F29C43E-B060-1B44-9497-C2E103B6F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55" y="908090"/>
            <a:ext cx="5394808" cy="29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40753" y="2074200"/>
            <a:ext cx="3392257" cy="256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2069592"/>
            <a:ext cx="128016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376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69" h="2405379">
                <a:moveTo>
                  <a:pt x="0" y="2404872"/>
                </a:moveTo>
                <a:lnTo>
                  <a:pt x="128016" y="2404872"/>
                </a:lnTo>
                <a:lnTo>
                  <a:pt x="128016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320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2569" y="2074200"/>
            <a:ext cx="3393892" cy="2561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58155" y="2069592"/>
            <a:ext cx="128015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8155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70" h="2405379">
                <a:moveTo>
                  <a:pt x="0" y="2404872"/>
                </a:moveTo>
                <a:lnTo>
                  <a:pt x="128015" y="2404872"/>
                </a:lnTo>
                <a:lnTo>
                  <a:pt x="128015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5049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hape 52">
            <a:extLst>
              <a:ext uri="{FF2B5EF4-FFF2-40B4-BE49-F238E27FC236}">
                <a16:creationId xmlns:a16="http://schemas.microsoft.com/office/drawing/2014/main" id="{9ED89F57-57BB-1F4B-8C18-315C0D10B67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Boundaries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4C6B7223-D439-5444-AA89-1D0808CCE3BA}"/>
              </a:ext>
            </a:extLst>
          </p:cNvPr>
          <p:cNvSpPr txBox="1"/>
          <p:nvPr/>
        </p:nvSpPr>
        <p:spPr>
          <a:xfrm>
            <a:off x="141336" y="998377"/>
            <a:ext cx="8790431" cy="522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produce non-linear decision boundaries</a:t>
            </a:r>
          </a:p>
        </p:txBody>
      </p:sp>
      <p:sp>
        <p:nvSpPr>
          <p:cNvPr id="18" name="Shape 53">
            <a:extLst>
              <a:ext uri="{FF2B5EF4-FFF2-40B4-BE49-F238E27FC236}">
                <a16:creationId xmlns:a16="http://schemas.microsoft.com/office/drawing/2014/main" id="{419DF755-A6E9-754C-8CD6-A846A165D858}"/>
              </a:ext>
            </a:extLst>
          </p:cNvPr>
          <p:cNvSpPr txBox="1"/>
          <p:nvPr/>
        </p:nvSpPr>
        <p:spPr>
          <a:xfrm>
            <a:off x="915619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Support Vector Machines</a:t>
            </a:r>
          </a:p>
        </p:txBody>
      </p:sp>
      <p:sp>
        <p:nvSpPr>
          <p:cNvPr id="19" name="Shape 53">
            <a:extLst>
              <a:ext uri="{FF2B5EF4-FFF2-40B4-BE49-F238E27FC236}">
                <a16:creationId xmlns:a16="http://schemas.microsoft.com/office/drawing/2014/main" id="{A7D42876-F729-DE49-A286-FB8D3558AED9}"/>
              </a:ext>
            </a:extLst>
          </p:cNvPr>
          <p:cNvSpPr txBox="1"/>
          <p:nvPr/>
        </p:nvSpPr>
        <p:spPr>
          <a:xfrm>
            <a:off x="5259070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37140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6547773-C5F2-0C4F-BC45-F9D433DE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8" y="1584431"/>
            <a:ext cx="6460322" cy="337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39660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43305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54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3647" y="1790700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9007" y="23652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9908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1327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3560" y="20985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462783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632" y="1624583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955" y="1606296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168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316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376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4775" y="2225039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6339" y="211378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4667" y="247650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236" y="2589276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155" y="1956816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5483" y="191109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4123" y="259384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372" y="178155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4123" y="1767839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208" y="244602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9316" y="1557527"/>
            <a:ext cx="1633855" cy="927100"/>
          </a:xfrm>
          <a:custGeom>
            <a:avLst/>
            <a:gdLst/>
            <a:ahLst/>
            <a:cxn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2364" y="1950720"/>
            <a:ext cx="1630680" cy="841375"/>
          </a:xfrm>
          <a:custGeom>
            <a:avLst/>
            <a:gdLst/>
            <a:ahLst/>
            <a:cxn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0078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5026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0419" y="1790700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5780" y="23652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6680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8100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0331" y="20985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04176" y="246278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3404" y="1624583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7728" y="1606296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58940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98564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9147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1547" y="2225039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3111" y="211378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1440" y="247650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03007" y="2589276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2404" y="1956816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2256" y="191109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0895" y="25938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3126" y="1963673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47966" y="2481833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47966" y="1966722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7143" y="1781555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30895" y="1767839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78980" y="244602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88107" y="1883664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1498" y="1869931"/>
            <a:ext cx="1689366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1044" y="1955279"/>
            <a:ext cx="1427226" cy="49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30979" y="1974850"/>
            <a:ext cx="978408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63340" y="2134870"/>
            <a:ext cx="1280794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" y="46992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8254" y="3463290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81011" y="4207776"/>
            <a:ext cx="212051" cy="222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3028" y="3502152"/>
            <a:ext cx="1633855" cy="928369"/>
          </a:xfrm>
          <a:custGeom>
            <a:avLst/>
            <a:gdLst/>
            <a:ahLst/>
            <a:cxn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552" y="3895344"/>
            <a:ext cx="1632585" cy="841375"/>
          </a:xfrm>
          <a:custGeom>
            <a:avLst/>
            <a:gdLst/>
            <a:ahLst/>
            <a:cxn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3790" y="4696205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7214" y="3461765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55314" y="3908297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ln w="2895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81678" y="4426458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81678" y="3911346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83964" y="4213453"/>
            <a:ext cx="211836" cy="221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55920" y="1871472"/>
            <a:ext cx="1094740" cy="542925"/>
          </a:xfrm>
          <a:custGeom>
            <a:avLst/>
            <a:gdLst/>
            <a:ahLst/>
            <a:cxn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30779" y="3829811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55920" y="3791711"/>
            <a:ext cx="1094740" cy="544195"/>
          </a:xfrm>
          <a:custGeom>
            <a:avLst/>
            <a:gdLst/>
            <a:ahLst/>
            <a:cxn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42047" y="3595115"/>
            <a:ext cx="794003" cy="79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Shape 52">
            <a:extLst>
              <a:ext uri="{FF2B5EF4-FFF2-40B4-BE49-F238E27FC236}">
                <a16:creationId xmlns:a16="http://schemas.microsoft.com/office/drawing/2014/main" id="{ACE9EA1F-7924-274D-B75D-25DE9F14A7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Trees: Training and Inference</a:t>
            </a:r>
          </a:p>
        </p:txBody>
      </p:sp>
      <p:sp>
        <p:nvSpPr>
          <p:cNvPr id="82" name="Shape 53">
            <a:extLst>
              <a:ext uri="{FF2B5EF4-FFF2-40B4-BE49-F238E27FC236}">
                <a16:creationId xmlns:a16="http://schemas.microsoft.com/office/drawing/2014/main" id="{A4EBD586-C374-9A49-AE24-C7B0750F4685}"/>
              </a:ext>
            </a:extLst>
          </p:cNvPr>
          <p:cNvSpPr txBox="1"/>
          <p:nvPr/>
        </p:nvSpPr>
        <p:spPr>
          <a:xfrm>
            <a:off x="2861259" y="1206528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Training</a:t>
            </a:r>
          </a:p>
        </p:txBody>
      </p:sp>
      <p:sp>
        <p:nvSpPr>
          <p:cNvPr id="83" name="Shape 53">
            <a:extLst>
              <a:ext uri="{FF2B5EF4-FFF2-40B4-BE49-F238E27FC236}">
                <a16:creationId xmlns:a16="http://schemas.microsoft.com/office/drawing/2014/main" id="{C74C3179-D86C-0043-A374-2A589C1AAEE5}"/>
              </a:ext>
            </a:extLst>
          </p:cNvPr>
          <p:cNvSpPr txBox="1"/>
          <p:nvPr/>
        </p:nvSpPr>
        <p:spPr>
          <a:xfrm>
            <a:off x="2895041" y="2915114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7555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52">
            <a:extLst>
              <a:ext uri="{FF2B5EF4-FFF2-40B4-BE49-F238E27FC236}">
                <a16:creationId xmlns:a16="http://schemas.microsoft.com/office/drawing/2014/main" id="{489EA87D-5F88-8949-9B8A-3A0969291F8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8" name="Shape 53">
            <a:extLst>
              <a:ext uri="{FF2B5EF4-FFF2-40B4-BE49-F238E27FC236}">
                <a16:creationId xmlns:a16="http://schemas.microsoft.com/office/drawing/2014/main" id="{0B797932-1367-7440-93BB-9E53E47B4A7E}"/>
              </a:ext>
            </a:extLst>
          </p:cNvPr>
          <p:cNvSpPr txBox="1"/>
          <p:nvPr/>
        </p:nvSpPr>
        <p:spPr>
          <a:xfrm>
            <a:off x="141336" y="886407"/>
            <a:ext cx="8790431" cy="40681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represent a tool based on a tree-like graph of decisions and their possible outcomes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 learning is a machine learning method that employs a decision tree as a predictive model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ID3 builds a decision tree by iteratively splitting the data based on the values of an attribute with the largest information gain (decrease in entropy)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Using the decrease of Gini Impurity is also a commonly-used option in practice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is an extension of ID3 that handles attributes with continuous values, missing values and adds regularization by pruning branches likely to overfit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76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use labeled data to obtain a suitable decision tree for future predictions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We want a decision tree that works well on unseen data, while asking as few questions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BB99D-8C38-784A-90AE-20D254F2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32" y="1988049"/>
            <a:ext cx="3955768" cy="286263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40113C9-E5B5-0B4A-8811-40CD55254E7F}"/>
              </a:ext>
            </a:extLst>
          </p:cNvPr>
          <p:cNvSpPr/>
          <p:nvPr/>
        </p:nvSpPr>
        <p:spPr>
          <a:xfrm>
            <a:off x="4438437" y="2977579"/>
            <a:ext cx="791110" cy="44178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68D45-6F20-6740-B110-52EAFFE5084E}"/>
              </a:ext>
            </a:extLst>
          </p:cNvPr>
          <p:cNvSpPr/>
          <p:nvPr/>
        </p:nvSpPr>
        <p:spPr>
          <a:xfrm>
            <a:off x="143838" y="1900719"/>
            <a:ext cx="780836" cy="303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EE1EE32-0CF0-FA46-8EE9-896EF81B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31" y="1903379"/>
            <a:ext cx="1108842" cy="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97E9A99-CB7D-414B-BBEB-D8E65BE6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37" y="1907822"/>
            <a:ext cx="3299552" cy="1952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5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D82D94AB-B079-FB4B-96E4-6F9DEC4A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90" y="1911000"/>
            <a:ext cx="3266259" cy="1938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CEB888-E0F9-834A-B240-D8F72CA3CBF3}"/>
              </a:ext>
            </a:extLst>
          </p:cNvPr>
          <p:cNvSpPr/>
          <p:nvPr/>
        </p:nvSpPr>
        <p:spPr>
          <a:xfrm>
            <a:off x="1191802" y="1844024"/>
            <a:ext cx="647272" cy="100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1F374-43C2-1846-A8BD-8DAF3F4266C1}"/>
              </a:ext>
            </a:extLst>
          </p:cNvPr>
          <p:cNvSpPr/>
          <p:nvPr/>
        </p:nvSpPr>
        <p:spPr>
          <a:xfrm>
            <a:off x="1839074" y="3977196"/>
            <a:ext cx="554805" cy="102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81F42-7023-814B-8337-F631F0D0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95" y="1903514"/>
            <a:ext cx="4337634" cy="31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B597D0-B94A-864A-9394-5D27CC7F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10" y="1880230"/>
            <a:ext cx="4336993" cy="31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22852"/>
              </p:ext>
            </p:extLst>
          </p:nvPr>
        </p:nvGraphicFramePr>
        <p:xfrm>
          <a:off x="1172705" y="1066804"/>
          <a:ext cx="6798590" cy="3628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6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TreeNode(X)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3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should_be_leaf_node(X):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83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node.label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majority_label(X)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78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select_best_splitting_attribute(X)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342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v in</a:t>
                      </a:r>
                      <a:r>
                        <a:rPr sz="1800" spc="-3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values(a):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881">
                <a:tc>
                  <a:txBody>
                    <a:bodyPr/>
                    <a:lstStyle/>
                    <a:p>
                      <a:pPr marL="1438910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2047239" algn="l"/>
                          <a:tab pos="2734310" algn="l"/>
                          <a:tab pos="3209925" algn="l"/>
                        </a:tabLst>
                      </a:pPr>
                      <a:r>
                        <a:rPr sz="1800" spc="-2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30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262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sz="1800" spc="14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𝑋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lang="en-US" sz="1800" spc="26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𝑎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ro-RO"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sz="1800" spc="9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678">
                <a:tc>
                  <a:txBody>
                    <a:bodyPr/>
                    <a:lstStyle/>
                    <a:p>
                      <a:pPr marL="14408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node.children.append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spc="-1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15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50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node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Shape 52">
            <a:extLst>
              <a:ext uri="{FF2B5EF4-FFF2-40B4-BE49-F238E27FC236}">
                <a16:creationId xmlns:a16="http://schemas.microsoft.com/office/drawing/2014/main" id="{4DD290A3-335A-A441-BDE4-ECA659C0906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 (Python)</a:t>
            </a:r>
          </a:p>
        </p:txBody>
      </p:sp>
    </p:spTree>
    <p:extLst>
      <p:ext uri="{BB962C8B-B14F-4D97-AF65-F5344CB8AC3E}">
        <p14:creationId xmlns:p14="http://schemas.microsoft.com/office/powerpoint/2010/main" val="3637742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6703</TotalTime>
  <Words>887</Words>
  <Application>Microsoft Office PowerPoint</Application>
  <PresentationFormat>عرض على الشاشة (16:9)</PresentationFormat>
  <Paragraphs>104</Paragraphs>
  <Slides>21</Slides>
  <Notes>9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22" baseType="lpstr">
      <vt:lpstr>Facet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ايمن عدس</cp:lastModifiedBy>
  <cp:revision>371</cp:revision>
  <dcterms:modified xsi:type="dcterms:W3CDTF">2024-05-10T13:08:06Z</dcterms:modified>
</cp:coreProperties>
</file>